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napToGrid="0">
      <p:cViewPr varScale="1">
        <p:scale>
          <a:sx n="98" d="100"/>
          <a:sy n="98" d="100"/>
        </p:scale>
        <p:origin x="55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 smtClean="0"/>
              <a:t>클릭하여 마스터 부제목 스타일 편집</a:t>
            </a:r>
            <a:endParaRPr kumimoji="1" lang="ja-JP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08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66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04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58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78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91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04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0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87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98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 smtClean="0"/>
              <a:t>마스터 제목 스타일 편집</a:t>
            </a:r>
            <a:endParaRPr kumimoji="1" lang="ja-JP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 smtClean="0"/>
              <a:t>마스터 텍스트 스타일 편집</a:t>
            </a:r>
          </a:p>
          <a:p>
            <a:pPr lvl="1"/>
            <a:r>
              <a:rPr kumimoji="1" lang="ko-KR" altLang="en-US" smtClean="0"/>
              <a:t>둘째 수준</a:t>
            </a:r>
          </a:p>
          <a:p>
            <a:pPr lvl="2"/>
            <a:r>
              <a:rPr kumimoji="1" lang="ko-KR" altLang="en-US" smtClean="0"/>
              <a:t>셋째 수준</a:t>
            </a:r>
          </a:p>
          <a:p>
            <a:pPr lvl="3"/>
            <a:r>
              <a:rPr kumimoji="1" lang="ko-KR" altLang="en-US" smtClean="0"/>
              <a:t>넷째 수준</a:t>
            </a:r>
          </a:p>
          <a:p>
            <a:pPr lvl="4"/>
            <a:r>
              <a:rPr kumimoji="1" lang="ko-KR" altLang="en-US" smtClean="0"/>
              <a:t>다섯째 수준</a:t>
            </a:r>
            <a:endParaRPr kumimoji="1" lang="ja-JP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6C953-90AB-4BB9-9349-0E2DA419D68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A605F-55A2-4A40-A35C-8D158247F9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0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558309"/>
              </p:ext>
            </p:extLst>
          </p:nvPr>
        </p:nvGraphicFramePr>
        <p:xfrm>
          <a:off x="1344034" y="2045036"/>
          <a:ext cx="8127999" cy="2945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8359">
                  <a:extLst>
                    <a:ext uri="{9D8B030D-6E8A-4147-A177-3AD203B41FA5}">
                      <a16:colId xmlns:a16="http://schemas.microsoft.com/office/drawing/2014/main" val="830174027"/>
                    </a:ext>
                  </a:extLst>
                </a:gridCol>
                <a:gridCol w="3313724">
                  <a:extLst>
                    <a:ext uri="{9D8B030D-6E8A-4147-A177-3AD203B41FA5}">
                      <a16:colId xmlns:a16="http://schemas.microsoft.com/office/drawing/2014/main" val="1471404804"/>
                    </a:ext>
                  </a:extLst>
                </a:gridCol>
                <a:gridCol w="2195916">
                  <a:extLst>
                    <a:ext uri="{9D8B030D-6E8A-4147-A177-3AD203B41FA5}">
                      <a16:colId xmlns:a16="http://schemas.microsoft.com/office/drawing/2014/main" val="4015496902"/>
                    </a:ext>
                  </a:extLst>
                </a:gridCol>
              </a:tblGrid>
              <a:tr h="1066886"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회사가 주는 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PJT</a:t>
                      </a: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회사정보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원하는 인재상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채용공고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PJT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를 분해 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-&gt; 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커리큘럼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(PJT)</a:t>
                      </a:r>
                    </a:p>
                    <a:p>
                      <a:r>
                        <a:rPr kumimoji="1" lang="en-US" altLang="ja-JP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N2,</a:t>
                      </a:r>
                      <a:r>
                        <a:rPr kumimoji="1" lang="en-US" altLang="ja-JP" sz="1400" baseline="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 N3, N4</a:t>
                      </a:r>
                    </a:p>
                    <a:p>
                      <a:r>
                        <a:rPr kumimoji="1" lang="ko-KR" altLang="en-US" sz="1400" baseline="0" smtClean="0">
                          <a:latin typeface="Noto Sans JP" panose="020B0200000000000000" pitchFamily="34" charset="-128"/>
                        </a:rPr>
                        <a:t>자격증</a:t>
                      </a:r>
                      <a:endParaRPr kumimoji="1" lang="en-US" altLang="ko-KR" sz="1400" baseline="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en-US" altLang="ja-JP" sz="1400" baseline="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paiza B</a:t>
                      </a:r>
                    </a:p>
                    <a:p>
                      <a:r>
                        <a:rPr kumimoji="1" lang="ko-KR" altLang="en-US" sz="1400" baseline="0" smtClean="0">
                          <a:latin typeface="Noto Sans JP" panose="020B0200000000000000" pitchFamily="34" charset="-128"/>
                        </a:rPr>
                        <a:t>자기소개사이트</a:t>
                      </a:r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면접 스카우트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면접 결과 알림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(1~3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차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)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33103"/>
                  </a:ext>
                </a:extLst>
              </a:tr>
              <a:tr h="1066886"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유저정보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유저가 가고 싶은 회사 고르기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스</a:t>
                      </a:r>
                      <a:r>
                        <a:rPr kumimoji="1" lang="ja-JP" altLang="en-US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킬・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적성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이력서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en-US" altLang="ja-JP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AI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가 유저에게  회사 추천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en-US" altLang="ja-JP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AI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가 회사에게 유저 추천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응원 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Message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회사지원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면접 결과 확인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271542"/>
                  </a:ext>
                </a:extLst>
              </a:tr>
              <a:tr h="628762">
                <a:tc>
                  <a:txBody>
                    <a:bodyPr/>
                    <a:lstStyle/>
                    <a:p>
                      <a:r>
                        <a:rPr kumimoji="1" lang="en-US" altLang="ko-KR" sz="1400" smtClean="0">
                          <a:latin typeface="Noto Sans JP" panose="020B0200000000000000" pitchFamily="34" charset="-128"/>
                        </a:rPr>
                        <a:t>admin 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취업결과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면접기능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학습 진척도 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check(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익명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): 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회사가 보는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55434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9011" y="2348154"/>
            <a:ext cx="672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mtClean="0">
                <a:latin typeface="Noto Sans JP" panose="020B0200000000000000" pitchFamily="34" charset="-128"/>
              </a:rPr>
              <a:t>회사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9011" y="3576965"/>
            <a:ext cx="672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mtClean="0">
                <a:latin typeface="Noto Sans JP" panose="020B0200000000000000" pitchFamily="34" charset="-128"/>
              </a:rPr>
              <a:t>유저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4581" y="1721626"/>
            <a:ext cx="105507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GOALSkill</a:t>
            </a:r>
            <a:endParaRPr kumimoji="1" lang="ja-JP" altLang="en-US" sz="140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4581" y="3200530"/>
            <a:ext cx="97692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>
                <a:latin typeface="Noto Sans JP" panose="020B0200000000000000" pitchFamily="34" charset="-128"/>
                <a:ea typeface="Noto Sans JP" panose="020B0200000000000000" pitchFamily="34" charset="-128"/>
              </a:rPr>
              <a:t>Matching</a:t>
            </a:r>
            <a:endParaRPr kumimoji="1" lang="ja-JP" altLang="en-US" sz="140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2128" y="1358753"/>
            <a:ext cx="875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input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2896" y="1358753"/>
            <a:ext cx="103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process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87110" y="1358753"/>
            <a:ext cx="945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output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29328" y="5586832"/>
            <a:ext cx="199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mtClean="0">
                <a:solidFill>
                  <a:srgbClr val="0070C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open: team PJT</a:t>
            </a:r>
            <a:endParaRPr kumimoji="1" lang="ja-JP" altLang="en-US">
              <a:solidFill>
                <a:srgbClr val="0070C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30252" y="5586832"/>
            <a:ext cx="199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>
                <a:solidFill>
                  <a:srgbClr val="FF0000"/>
                </a:solidFill>
                <a:latin typeface="Noto Sans JP" panose="020B0200000000000000" pitchFamily="34" charset="-128"/>
              </a:rPr>
              <a:t>한국어</a:t>
            </a:r>
            <a:r>
              <a:rPr lang="en-US" altLang="ko-KR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/</a:t>
            </a:r>
            <a:r>
              <a:rPr lang="ko-KR" altLang="en-US" smtClean="0">
                <a:solidFill>
                  <a:srgbClr val="FF0000"/>
                </a:solidFill>
                <a:latin typeface="Noto Sans JP" panose="020B0200000000000000" pitchFamily="34" charset="-128"/>
              </a:rPr>
              <a:t>영어</a:t>
            </a:r>
            <a:endParaRPr kumimoji="1" lang="ja-JP" altLang="en-US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7443" y="6227415"/>
            <a:ext cx="199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3</a:t>
            </a:r>
            <a:r>
              <a:rPr lang="ja-JP" altLang="en-US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万円</a:t>
            </a:r>
            <a:r>
              <a:rPr lang="ko-KR" altLang="en-US" smtClean="0">
                <a:latin typeface="Noto Sans JP" panose="020B0200000000000000" pitchFamily="34" charset="-128"/>
              </a:rPr>
              <a:t>의견     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61011" y="6081100"/>
            <a:ext cx="945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어떻게</a:t>
            </a:r>
            <a:endParaRPr lang="en-US" altLang="ko-KR" u="sng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kumimoji="1" lang="ko-KR" altLang="en-US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무엇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2095" y="6086628"/>
            <a:ext cx="5611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공부하게 되나</a:t>
            </a:r>
            <a:r>
              <a:rPr lang="en-US" altLang="ko-KR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.       </a:t>
            </a:r>
            <a:r>
              <a:rPr lang="ko-KR" altLang="en-US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커리큘럼</a:t>
            </a:r>
            <a:endParaRPr lang="en-US" altLang="ko-KR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kumimoji="1" lang="ko-KR" altLang="en-US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진짜 배워서 취업 할 수 있나 근거</a:t>
            </a:r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0652" y="5124884"/>
            <a:ext cx="197109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main target</a:t>
            </a:r>
          </a:p>
          <a:p>
            <a:r>
              <a:rPr kumimoji="1" lang="en-US" altLang="ja-JP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*</a:t>
            </a:r>
            <a:r>
              <a:rPr kumimoji="1" lang="ko-KR" altLang="en-US" smtClean="0">
                <a:solidFill>
                  <a:srgbClr val="FF0000"/>
                </a:solidFill>
                <a:latin typeface="Noto Sans JP" panose="020B0200000000000000" pitchFamily="34" charset="-128"/>
              </a:rPr>
              <a:t>일본</a:t>
            </a:r>
            <a:r>
              <a:rPr kumimoji="1" lang="en-US" altLang="ko-KR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/</a:t>
            </a:r>
            <a:r>
              <a:rPr kumimoji="1" lang="ko-KR" altLang="en-US" smtClean="0">
                <a:solidFill>
                  <a:srgbClr val="FF0000"/>
                </a:solidFill>
                <a:latin typeface="Noto Sans JP" panose="020B0200000000000000" pitchFamily="34" charset="-128"/>
              </a:rPr>
              <a:t>해외</a:t>
            </a:r>
            <a:endParaRPr kumimoji="1" lang="en-US" altLang="ko-KR" smtClean="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ja-JP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(</a:t>
            </a:r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</a:rPr>
              <a:t>일본어</a:t>
            </a:r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/</a:t>
            </a:r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</a:rPr>
              <a:t>한국어</a:t>
            </a:r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/</a:t>
            </a:r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</a:rPr>
              <a:t>영어</a:t>
            </a:r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)</a:t>
            </a:r>
          </a:p>
          <a:p>
            <a:r>
              <a:rPr kumimoji="1" lang="ko-KR" altLang="en-US" smtClean="0">
                <a:solidFill>
                  <a:srgbClr val="FF0000"/>
                </a:solidFill>
                <a:latin typeface="Noto Sans JP" panose="020B0200000000000000" pitchFamily="34" charset="-128"/>
              </a:rPr>
              <a:t>미경험자</a:t>
            </a:r>
            <a:endParaRPr kumimoji="1" lang="ja-JP" altLang="en-US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43042" y="235085"/>
            <a:ext cx="2329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처음 개인 적성검사</a:t>
            </a:r>
            <a:endParaRPr lang="en-US" altLang="ko-KR" sz="1600" smtClean="0">
              <a:solidFill>
                <a:srgbClr val="FF0000"/>
              </a:solidFill>
              <a:latin typeface="Noto Sans JP" panose="020B0200000000000000" pitchFamily="34" charset="-128"/>
            </a:endParaRPr>
          </a:p>
          <a:p>
            <a:r>
              <a:rPr kumimoji="1"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판별</a:t>
            </a:r>
            <a:endParaRPr kumimoji="1" lang="en-US" altLang="ko-KR" sz="1600" smtClean="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커리큘럼으로</a:t>
            </a:r>
            <a:endParaRPr lang="en-US" altLang="ko-KR" sz="1600" smtClean="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kumimoji="1"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맛보기</a:t>
            </a:r>
            <a:endParaRPr kumimoji="1" lang="ja-JP" altLang="en-US" sz="16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38921" y="256222"/>
            <a:ext cx="3195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smtClean="0">
                <a:solidFill>
                  <a:srgbClr val="0070C0"/>
                </a:solidFill>
                <a:latin typeface="Noto Sans JP" panose="020B0200000000000000" pitchFamily="34" charset="-128"/>
              </a:rPr>
              <a:t>처음 무료 </a:t>
            </a:r>
            <a:r>
              <a:rPr lang="en-US" altLang="ko-KR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-&gt; </a:t>
            </a:r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유료</a:t>
            </a:r>
            <a:r>
              <a:rPr lang="en-US" altLang="ko-KR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: </a:t>
            </a:r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공부적립</a:t>
            </a:r>
            <a:endParaRPr kumimoji="1" lang="ja-JP" altLang="en-US" sz="16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54880" y="753906"/>
            <a:ext cx="2329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mtClean="0">
                <a:latin typeface="Noto Sans JP" panose="020B0200000000000000" pitchFamily="34" charset="-128"/>
              </a:rPr>
              <a:t>&lt;</a:t>
            </a:r>
            <a:r>
              <a:rPr lang="ko-KR" altLang="en-US" sz="1600" smtClean="0">
                <a:latin typeface="Noto Sans JP" panose="020B0200000000000000" pitchFamily="34" charset="-128"/>
              </a:rPr>
              <a:t>무료강의</a:t>
            </a:r>
            <a:r>
              <a:rPr lang="en-US" altLang="ko-KR" sz="1600" smtClean="0">
                <a:latin typeface="Noto Sans JP" panose="020B0200000000000000" pitchFamily="34" charset="-128"/>
              </a:rPr>
              <a:t>&gt;</a:t>
            </a:r>
          </a:p>
          <a:p>
            <a:r>
              <a:rPr kumimoji="1" lang="en-US" altLang="ja-JP" sz="1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test </a:t>
            </a:r>
            <a:r>
              <a:rPr kumimoji="1" lang="ko-KR" altLang="en-US" sz="1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해볼 수 있는 것</a:t>
            </a:r>
            <a:endParaRPr kumimoji="1" lang="ja-JP" altLang="en-US" sz="160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6275743" y="610409"/>
            <a:ext cx="2309342" cy="87452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8585085" y="1042998"/>
            <a:ext cx="17155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10300672" y="1042998"/>
            <a:ext cx="0" cy="40818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7018215" y="6227415"/>
            <a:ext cx="625220" cy="0"/>
          </a:xfrm>
          <a:prstGeom prst="line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타원 33"/>
          <p:cNvSpPr/>
          <p:nvPr/>
        </p:nvSpPr>
        <p:spPr>
          <a:xfrm>
            <a:off x="7619577" y="5992559"/>
            <a:ext cx="720431" cy="7204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mtClean="0">
                <a:solidFill>
                  <a:sysClr val="windowText" lastClr="000000"/>
                </a:solidFill>
              </a:rPr>
              <a:t>근거</a:t>
            </a:r>
            <a:endParaRPr kumimoji="1" lang="ja-JP" altLang="en-US">
              <a:solidFill>
                <a:sysClr val="windowText" lastClr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38658" y="481306"/>
            <a:ext cx="2329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달성하면 </a:t>
            </a:r>
            <a:r>
              <a:rPr lang="en-US" altLang="ko-KR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+ </a:t>
            </a:r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언제까지 </a:t>
            </a:r>
            <a:endParaRPr lang="en-US" altLang="ko-KR" sz="1600" smtClean="0">
              <a:solidFill>
                <a:srgbClr val="FF0000"/>
              </a:solidFill>
              <a:latin typeface="Noto Sans JP" panose="020B0200000000000000" pitchFamily="34" charset="-128"/>
            </a:endParaRPr>
          </a:p>
          <a:p>
            <a:r>
              <a:rPr kumimoji="1" lang="en-US" altLang="ja-JP" sz="160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  <a:r>
              <a:rPr kumimoji="1" lang="en-US" altLang="ja-JP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                    3</a:t>
            </a:r>
            <a:r>
              <a:rPr kumimoji="1"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日연장</a:t>
            </a:r>
            <a:endParaRPr kumimoji="1" lang="en-US" altLang="ko-KR" sz="1600" smtClean="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ja-JP" sz="160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                    </a:t>
            </a:r>
            <a:r>
              <a:rPr lang="ja-JP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￥</a:t>
            </a:r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싸게된다</a:t>
            </a:r>
            <a:endParaRPr kumimoji="1" lang="ja-JP" altLang="en-US" sz="16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17801" y="502150"/>
            <a:ext cx="654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할인</a:t>
            </a:r>
            <a:endParaRPr lang="en-US" altLang="ko-KR" sz="1600" smtClean="0">
              <a:solidFill>
                <a:srgbClr val="FF0000"/>
              </a:solidFill>
              <a:latin typeface="Noto Sans JP" panose="020B0200000000000000" pitchFamily="34" charset="-128"/>
            </a:endParaRPr>
          </a:p>
          <a:p>
            <a:r>
              <a:rPr lang="ko-KR" altLang="en-US" sz="1600" smtClean="0">
                <a:solidFill>
                  <a:srgbClr val="FF0000"/>
                </a:solidFill>
                <a:latin typeface="Noto Sans JP" panose="020B0200000000000000" pitchFamily="34" charset="-128"/>
              </a:rPr>
              <a:t>쿠폰</a:t>
            </a:r>
            <a:endParaRPr kumimoji="1" lang="ja-JP" altLang="en-US" sz="16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1117801" y="502150"/>
            <a:ext cx="593764" cy="55876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직선 연결선 37"/>
          <p:cNvCxnSpPr/>
          <p:nvPr/>
        </p:nvCxnSpPr>
        <p:spPr>
          <a:xfrm flipH="1">
            <a:off x="5822458" y="896804"/>
            <a:ext cx="507794" cy="0"/>
          </a:xfrm>
          <a:prstGeom prst="line">
            <a:avLst/>
          </a:pr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>
            <a:off x="6275743" y="5124884"/>
            <a:ext cx="402492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V="1">
            <a:off x="6275743" y="5124884"/>
            <a:ext cx="0" cy="956216"/>
          </a:xfrm>
          <a:prstGeom prst="line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6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883563"/>
              </p:ext>
            </p:extLst>
          </p:nvPr>
        </p:nvGraphicFramePr>
        <p:xfrm>
          <a:off x="2211548" y="283731"/>
          <a:ext cx="7776514" cy="63467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3270">
                  <a:extLst>
                    <a:ext uri="{9D8B030D-6E8A-4147-A177-3AD203B41FA5}">
                      <a16:colId xmlns:a16="http://schemas.microsoft.com/office/drawing/2014/main" val="830174027"/>
                    </a:ext>
                  </a:extLst>
                </a:gridCol>
                <a:gridCol w="3893244">
                  <a:extLst>
                    <a:ext uri="{9D8B030D-6E8A-4147-A177-3AD203B41FA5}">
                      <a16:colId xmlns:a16="http://schemas.microsoft.com/office/drawing/2014/main" val="1471404804"/>
                    </a:ext>
                  </a:extLst>
                </a:gridCol>
              </a:tblGrid>
              <a:tr h="575756"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당신은 채용하시고 싶은 분인가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취업하기</a:t>
                      </a:r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33103"/>
                  </a:ext>
                </a:extLst>
              </a:tr>
              <a:tr h="575756">
                <a:tc gridSpan="2">
                  <a:txBody>
                    <a:bodyPr/>
                    <a:lstStyle/>
                    <a:p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배울 수 있는 것 </a:t>
                      </a:r>
                      <a:endParaRPr kumimoji="1" lang="ja-JP" altLang="en-US" sz="1400">
                        <a:solidFill>
                          <a:srgbClr val="FF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271542"/>
                  </a:ext>
                </a:extLst>
              </a:tr>
              <a:tr h="575756">
                <a:tc gridSpan="2">
                  <a:txBody>
                    <a:bodyPr/>
                    <a:lstStyle/>
                    <a:p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기업 필터링</a:t>
                      </a:r>
                      <a:endParaRPr kumimoji="1" lang="ja-JP" altLang="en-US" sz="1400">
                        <a:solidFill>
                          <a:srgbClr val="FF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554343"/>
                  </a:ext>
                </a:extLst>
              </a:tr>
              <a:tr h="575756">
                <a:tc gridSpan="2">
                  <a:txBody>
                    <a:bodyPr/>
                    <a:lstStyle/>
                    <a:p>
                      <a:r>
                        <a:rPr kumimoji="1" lang="en-US" altLang="ja-JP" sz="140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user</a:t>
                      </a:r>
                      <a:r>
                        <a:rPr kumimoji="1" lang="ko-KR" altLang="en-US" sz="140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</a:rPr>
                        <a:t>가 보는 곳</a:t>
                      </a:r>
                      <a:r>
                        <a:rPr kumimoji="1" lang="ja-JP" altLang="en-US" sz="1400" baseline="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       </a:t>
                      </a:r>
                      <a:r>
                        <a:rPr kumimoji="1" lang="en-US" altLang="ja-JP" sz="1400" baseline="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Google | rakuten | NTT | </a:t>
                      </a:r>
                    </a:p>
                    <a:p>
                      <a:r>
                        <a:rPr kumimoji="1" lang="en-US" altLang="ko-KR" sz="140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                                        </a:t>
                      </a:r>
                      <a:r>
                        <a:rPr kumimoji="1" lang="ko-KR" altLang="en-US" sz="1400" smtClean="0">
                          <a:solidFill>
                            <a:srgbClr val="0070C0"/>
                          </a:solidFill>
                          <a:latin typeface="Noto Sans JP" panose="020B0200000000000000" pitchFamily="34" charset="-128"/>
                        </a:rPr>
                        <a:t>구인광고</a:t>
                      </a:r>
                      <a:endParaRPr kumimoji="1" lang="en-US" altLang="ko-KR" sz="1400" smtClean="0">
                        <a:solidFill>
                          <a:srgbClr val="0070C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39534"/>
                  </a:ext>
                </a:extLst>
              </a:tr>
              <a:tr h="1727268">
                <a:tc gridSpan="2"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회사가 보는 곳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등록 회사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823935"/>
                  </a:ext>
                </a:extLst>
              </a:tr>
              <a:tr h="1151512">
                <a:tc gridSpan="2">
                  <a:txBody>
                    <a:bodyPr/>
                    <a:lstStyle/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미등록 회사</a:t>
                      </a:r>
                      <a:endParaRPr kumimoji="1" lang="en-US" altLang="ko-KR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체크 박스로 유저 고른 후 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“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버튼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”</a:t>
                      </a:r>
                    </a:p>
                    <a:p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스카우트</a:t>
                      </a:r>
                      <a:r>
                        <a:rPr kumimoji="1" lang="en-US" altLang="ko-KR" sz="1400" smtClean="0"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/</a:t>
                      </a:r>
                      <a:r>
                        <a:rPr kumimoji="1" lang="ko-KR" altLang="en-US" sz="1400" smtClean="0">
                          <a:latin typeface="Noto Sans JP" panose="020B0200000000000000" pitchFamily="34" charset="-128"/>
                        </a:rPr>
                        <a:t>면접</a:t>
                      </a:r>
                      <a:endParaRPr kumimoji="1" lang="ja-JP" altLang="en-US" sz="140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145854"/>
                  </a:ext>
                </a:extLst>
              </a:tr>
              <a:tr h="575756">
                <a:tc gridSpan="2">
                  <a:txBody>
                    <a:bodyPr/>
                    <a:lstStyle/>
                    <a:p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회사도입 예</a:t>
                      </a:r>
                      <a:endParaRPr kumimoji="1" lang="en-US" altLang="ko-KR" sz="1400" smtClean="0">
                        <a:solidFill>
                          <a:srgbClr val="FF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내정</a:t>
                      </a:r>
                      <a:r>
                        <a:rPr kumimoji="1" lang="en-US" altLang="ko-KR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)</a:t>
                      </a:r>
                      <a:r>
                        <a:rPr kumimoji="1" lang="en-US" altLang="ko-KR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 </a:t>
                      </a:r>
                      <a:r>
                        <a:rPr kumimoji="1" lang="ko-KR" altLang="en-US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졸업생 상담원 유저 성공 면담 신청</a:t>
                      </a:r>
                      <a:r>
                        <a:rPr kumimoji="1" lang="en-US" altLang="ko-KR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. </a:t>
                      </a:r>
                      <a:r>
                        <a:rPr kumimoji="1" lang="ko-KR" altLang="en-US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처음에는 </a:t>
                      </a:r>
                      <a:r>
                        <a:rPr kumimoji="1" lang="en-US" altLang="ko-KR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Ai</a:t>
                      </a:r>
                      <a:r>
                        <a:rPr kumimoji="1" lang="ko-KR" altLang="en-US" sz="1400" baseline="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가 상담 나중에 사람으로 변경</a:t>
                      </a:r>
                      <a:endParaRPr kumimoji="1" lang="en-US" altLang="ko-KR" sz="1400" baseline="0" smtClean="0">
                        <a:solidFill>
                          <a:srgbClr val="FF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endParaRPr kumimoji="1" lang="en-US" altLang="ja-JP" sz="1400" baseline="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endParaRPr kumimoji="1" lang="en-US" altLang="ja-JP" sz="1400" smtClean="0"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  <a:p>
                      <a:r>
                        <a:rPr kumimoji="1" lang="en-US" altLang="ja-JP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1~2</a:t>
                      </a:r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회 무료 </a:t>
                      </a:r>
                      <a:r>
                        <a:rPr kumimoji="1" lang="en-US" altLang="ko-KR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</a:rPr>
                        <a:t>3</a:t>
                      </a:r>
                      <a:r>
                        <a:rPr kumimoji="1" lang="ko-KR" altLang="en-US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회부터 유료</a:t>
                      </a:r>
                      <a:r>
                        <a:rPr kumimoji="1" lang="en-US" altLang="ko-KR" sz="1400" smtClean="0">
                          <a:solidFill>
                            <a:srgbClr val="FF0000"/>
                          </a:solidFill>
                          <a:latin typeface="Noto Sans JP" panose="020B0200000000000000" pitchFamily="34" charset="-128"/>
                        </a:rPr>
                        <a:t>.</a:t>
                      </a:r>
                      <a:endParaRPr kumimoji="1" lang="ja-JP" altLang="en-US" sz="1400">
                        <a:solidFill>
                          <a:srgbClr val="FF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926508"/>
                  </a:ext>
                </a:extLst>
              </a:tr>
            </a:tbl>
          </a:graphicData>
        </a:graphic>
      </p:graphicFrame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6354" y="2649255"/>
            <a:ext cx="3576171" cy="1524320"/>
          </a:xfrm>
          <a:prstGeom prst="rect">
            <a:avLst/>
          </a:prstGeom>
        </p:spPr>
      </p:pic>
      <p:sp>
        <p:nvSpPr>
          <p:cNvPr id="3" name="모서리가 둥근 직사각형 2"/>
          <p:cNvSpPr/>
          <p:nvPr/>
        </p:nvSpPr>
        <p:spPr>
          <a:xfrm>
            <a:off x="3837354" y="961293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JLPT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931508" y="961293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자격증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6025662" y="961293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Paiza B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119816" y="961293"/>
            <a:ext cx="1602154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자기소개사이트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3384061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4478215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5572369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6666523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7760677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8854831" y="1508370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grpSp>
        <p:nvGrpSpPr>
          <p:cNvPr id="32" name="그룹 31"/>
          <p:cNvGrpSpPr/>
          <p:nvPr/>
        </p:nvGrpSpPr>
        <p:grpSpPr>
          <a:xfrm>
            <a:off x="3462215" y="4376616"/>
            <a:ext cx="1156677" cy="367323"/>
            <a:chOff x="10269415" y="1875693"/>
            <a:chExt cx="1156677" cy="367323"/>
          </a:xfrm>
        </p:grpSpPr>
        <p:sp>
          <p:nvSpPr>
            <p:cNvPr id="30" name="직사각형 29"/>
            <p:cNvSpPr/>
            <p:nvPr/>
          </p:nvSpPr>
          <p:spPr>
            <a:xfrm>
              <a:off x="10269415" y="1875693"/>
              <a:ext cx="1156677" cy="367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이등변 삼각형 30"/>
            <p:cNvSpPr/>
            <p:nvPr/>
          </p:nvSpPr>
          <p:spPr>
            <a:xfrm flipV="1">
              <a:off x="11105661" y="1953846"/>
              <a:ext cx="244777" cy="21101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943128" y="4376616"/>
            <a:ext cx="1156677" cy="367323"/>
            <a:chOff x="10269415" y="1875693"/>
            <a:chExt cx="1156677" cy="367323"/>
          </a:xfrm>
        </p:grpSpPr>
        <p:sp>
          <p:nvSpPr>
            <p:cNvPr id="34" name="직사각형 33"/>
            <p:cNvSpPr/>
            <p:nvPr/>
          </p:nvSpPr>
          <p:spPr>
            <a:xfrm>
              <a:off x="10269415" y="1875693"/>
              <a:ext cx="1156677" cy="367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이등변 삼각형 34"/>
            <p:cNvSpPr/>
            <p:nvPr/>
          </p:nvSpPr>
          <p:spPr>
            <a:xfrm flipV="1">
              <a:off x="11105661" y="1953846"/>
              <a:ext cx="244777" cy="21101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6411116" y="4376616"/>
            <a:ext cx="1156677" cy="367323"/>
            <a:chOff x="10269415" y="1875693"/>
            <a:chExt cx="1156677" cy="367323"/>
          </a:xfrm>
        </p:grpSpPr>
        <p:sp>
          <p:nvSpPr>
            <p:cNvPr id="37" name="직사각형 36"/>
            <p:cNvSpPr/>
            <p:nvPr/>
          </p:nvSpPr>
          <p:spPr>
            <a:xfrm>
              <a:off x="10269415" y="1875693"/>
              <a:ext cx="1156677" cy="367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이등변 삼각형 37"/>
            <p:cNvSpPr/>
            <p:nvPr/>
          </p:nvSpPr>
          <p:spPr>
            <a:xfrm flipV="1">
              <a:off x="11105661" y="1953846"/>
              <a:ext cx="244777" cy="21101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7920893" y="4376616"/>
            <a:ext cx="1156677" cy="367323"/>
            <a:chOff x="10269415" y="1875693"/>
            <a:chExt cx="1156677" cy="367323"/>
          </a:xfrm>
        </p:grpSpPr>
        <p:sp>
          <p:nvSpPr>
            <p:cNvPr id="40" name="직사각형 39"/>
            <p:cNvSpPr/>
            <p:nvPr/>
          </p:nvSpPr>
          <p:spPr>
            <a:xfrm>
              <a:off x="10269415" y="1875693"/>
              <a:ext cx="1156677" cy="367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이등변 삼각형 40"/>
            <p:cNvSpPr/>
            <p:nvPr/>
          </p:nvSpPr>
          <p:spPr>
            <a:xfrm flipV="1">
              <a:off x="11105661" y="1953846"/>
              <a:ext cx="244777" cy="21101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2368061" y="5967679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A </a:t>
            </a:r>
            <a:r>
              <a:rPr kumimoji="1"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선배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3462215" y="5967679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 </a:t>
            </a:r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선배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4556369" y="5967679"/>
            <a:ext cx="906586" cy="367323"/>
          </a:xfrm>
          <a:prstGeom prst="roundRect">
            <a:avLst>
              <a:gd name="adj" fmla="val 33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C </a:t>
            </a:r>
            <a:r>
              <a:rPr lang="ko-KR" altLang="en-US" sz="1400" smtClean="0">
                <a:solidFill>
                  <a:srgbClr val="FF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선배</a:t>
            </a:r>
            <a:endParaRPr kumimoji="1" lang="ja-JP" altLang="en-US" sz="1400">
              <a:solidFill>
                <a:srgbClr val="FF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172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225</Words>
  <Application>Microsoft Office PowerPoint</Application>
  <PresentationFormat>와이드스크린</PresentationFormat>
  <Paragraphs>81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Noto Sans JP</vt:lpstr>
      <vt:lpstr>游ゴシック</vt:lpstr>
      <vt:lpstr>游ゴシック Light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gwangsik72@gmail.com</dc:creator>
  <cp:lastModifiedBy>gwangsik72@gmail.com</cp:lastModifiedBy>
  <cp:revision>14</cp:revision>
  <dcterms:created xsi:type="dcterms:W3CDTF">2026-04-27T04:56:22Z</dcterms:created>
  <dcterms:modified xsi:type="dcterms:W3CDTF">2026-04-28T05:21:38Z</dcterms:modified>
</cp:coreProperties>
</file>